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9" r:id="rId4"/>
    <p:sldId id="260" r:id="rId5"/>
    <p:sldId id="261" r:id="rId6"/>
    <p:sldId id="262" r:id="rId7"/>
    <p:sldId id="256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9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9FBF0-B3F1-4121-A39B-58FCAD54CF4C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CA1C6-0FBE-4CE8-8958-EC76B3ECAD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7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7AEAF-9BBB-4D08-8B84-18FE6E5AA160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6F280-ED20-45C4-9272-ACAACFB6E8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38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AC0C3-57BF-4077-91F5-1E490D6E48F7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B6259-516F-42F3-9D18-DC3217477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3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B4180-A31C-470F-B69A-F0EC8968F294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7A378-910E-4850-9C68-F14D190EFC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62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6204-2D26-4F60-8E6F-8A8B2A8BD2D9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5AB6E-7588-43B8-8FA9-505D3C8B51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7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FA294-AE23-4AB9-BEAD-F86F0EAFE1D7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11875-9717-41D2-B08A-04BC87F239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62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C3ACF-F11F-4A62-969E-5BCF0AB5D5F0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8A96-4CFB-4660-8777-D7694ABBEA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77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B4EA-82BB-4C53-833A-800A5C13E6EC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82437-C8E6-47BE-935A-970A848E1F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1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5999F-0613-48BF-B39D-05E644BE0202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B4223-AA37-4E80-A38E-56285FDA8C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3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14975-01D0-4F8F-9CC4-94DD3C982018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B1515-88A1-4407-8AAA-0AF007EEBA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1C0A-1FC2-4B82-89E0-068F2A93EF39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259BB-FEA1-4650-97B5-9F30D7E441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43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9FBF0-B3F1-4121-A39B-58FCAD54CF4C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CA1C6-0FBE-4CE8-8958-EC76B3ECAD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6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7AEAF-9BBB-4D08-8B84-18FE6E5AA160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6F280-ED20-45C4-9272-ACAACFB6E8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46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AC0C3-57BF-4077-91F5-1E490D6E48F7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B6259-516F-42F3-9D18-DC3217477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1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B4180-A31C-470F-B69A-F0EC8968F294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7A378-910E-4850-9C68-F14D190EFC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6204-2D26-4F60-8E6F-8A8B2A8BD2D9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5AB6E-7588-43B8-8FA9-505D3C8B51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15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FA294-AE23-4AB9-BEAD-F86F0EAFE1D7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11875-9717-41D2-B08A-04BC87F239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36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C3ACF-F11F-4A62-969E-5BCF0AB5D5F0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8A96-4CFB-4660-8777-D7694ABBEA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0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B4EA-82BB-4C53-833A-800A5C13E6EC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82437-C8E6-47BE-935A-970A848E1F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5999F-0613-48BF-B39D-05E644BE0202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B4223-AA37-4E80-A38E-56285FDA8C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6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14975-01D0-4F8F-9CC4-94DD3C982018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B1515-88A1-4407-8AAA-0AF007EEBA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75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1C0A-1FC2-4B82-89E0-068F2A93EF39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259BB-FEA1-4650-97B5-9F30D7E441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5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4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0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3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5460B-9A54-444F-B097-F0C4E3DB6DF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7256F-4AC7-4A9D-AAC3-0AA5B8DF2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A72F04A-E40D-47B3-B17D-591AFC1AA3DE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EE673F-9EEB-4030-92B0-09490156C5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A72F04A-E40D-47B3-B17D-591AFC1AA3DE}" type="datetimeFigureOut">
              <a:rPr lang="en-US" smtClean="0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EE673F-9EEB-4030-92B0-09490156C5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31694" y="152401"/>
            <a:ext cx="87839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Camera lens distortions</a:t>
            </a:r>
            <a:endParaRPr lang="en-GB" sz="2400" b="1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pic>
        <p:nvPicPr>
          <p:cNvPr id="10242" name="Picture 2" descr="http://dslrfilmschool.com/wp-content/uploads/2013/01/Lens-Distor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0" t="46237" r="6091" b="7526"/>
          <a:stretch/>
        </p:blipFill>
        <p:spPr bwMode="auto">
          <a:xfrm>
            <a:off x="7807358" y="5096016"/>
            <a:ext cx="2040673" cy="12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blog.photoshopcreative.co.uk/wp-content/uploads/2011/09/barrel-distor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88"/>
          <a:stretch/>
        </p:blipFill>
        <p:spPr bwMode="auto">
          <a:xfrm>
            <a:off x="1719424" y="2362201"/>
            <a:ext cx="6052977" cy="40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blog.photoshopcreative.co.uk/wp-content/uploads/2011/09/barrel-distor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8"/>
          <a:stretch/>
        </p:blipFill>
        <p:spPr bwMode="auto">
          <a:xfrm>
            <a:off x="1730876" y="2362201"/>
            <a:ext cx="6024716" cy="40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slrfilmschool.com/wp-content/uploads/2013/01/Lens-Distor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1" t="45387" r="54007" b="5694"/>
          <a:stretch/>
        </p:blipFill>
        <p:spPr bwMode="auto">
          <a:xfrm>
            <a:off x="7996663" y="3791323"/>
            <a:ext cx="1683834" cy="13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slrfilmschool.com/wp-content/uploads/2013/01/Lens-Distor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0" r="32920" b="54076"/>
          <a:stretch/>
        </p:blipFill>
        <p:spPr bwMode="auto">
          <a:xfrm>
            <a:off x="8106936" y="2438400"/>
            <a:ext cx="1463288" cy="12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861299"/>
            <a:ext cx="3733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f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= focal length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</a:t>
            </a:r>
            <a:r>
              <a:rPr lang="en-US" sz="1600" i="1" baseline="-25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x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= principal point x coordinate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</a:t>
            </a:r>
            <a:r>
              <a:rPr lang="en-US" sz="1600" i="1" baseline="-25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y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principal point </a:t>
            </a: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y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coordinate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07712" y="4138869"/>
            <a:ext cx="73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k</a:t>
            </a:r>
            <a:r>
              <a:rPr lang="en-US" sz="1600" i="1" baseline="-25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&lt;1</a:t>
            </a:r>
            <a:endParaRPr lang="en-US" sz="1600" baseline="-25000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07712" y="5434269"/>
            <a:ext cx="73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k</a:t>
            </a:r>
            <a:r>
              <a:rPr lang="en-US" sz="1600" i="1" baseline="-25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&gt;1</a:t>
            </a:r>
            <a:endParaRPr lang="en-US" sz="1600" baseline="-25000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859973"/>
            <a:ext cx="5562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k</a:t>
            </a:r>
            <a:r>
              <a:rPr lang="en-US" sz="1600" i="1" baseline="-25000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= </a:t>
            </a: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th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radial distortion coefficient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i="1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p</a:t>
            </a:r>
            <a:r>
              <a:rPr lang="en-US" sz="1600" i="1" baseline="-25000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= </a:t>
            </a:r>
            <a:r>
              <a:rPr lang="en-US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</a:t>
            </a:r>
            <a:r>
              <a:rPr lang="en-US" sz="1600" baseline="300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th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tangential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distortion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coefficient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skew coefficient between the x and the y axis.</a:t>
            </a:r>
          </a:p>
        </p:txBody>
      </p:sp>
    </p:spTree>
    <p:extLst>
      <p:ext uri="{BB962C8B-B14F-4D97-AF65-F5344CB8AC3E}">
        <p14:creationId xmlns:p14="http://schemas.microsoft.com/office/powerpoint/2010/main" val="14345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18"/>
          <a:stretch/>
        </p:blipFill>
        <p:spPr bwMode="auto">
          <a:xfrm>
            <a:off x="1905000" y="533401"/>
            <a:ext cx="8631256" cy="50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31694" y="152401"/>
            <a:ext cx="87839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Camera lens distortions</a:t>
            </a:r>
            <a:endParaRPr lang="en-GB" sz="2400" b="1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600200" y="6248401"/>
            <a:ext cx="929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James &amp; Robson (2014),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Mitigating systematic error in topographic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models derived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from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UAV and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ground-based image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networks, </a:t>
            </a:r>
            <a:r>
              <a:rPr lang="en-GB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Earth Surface Processes and Landforms</a:t>
            </a:r>
            <a:endParaRPr lang="en-GB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5" b="31169"/>
          <a:stretch/>
        </p:blipFill>
        <p:spPr bwMode="auto">
          <a:xfrm>
            <a:off x="1619134" y="1026723"/>
            <a:ext cx="8896466" cy="171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37" b="1255"/>
          <a:stretch/>
        </p:blipFill>
        <p:spPr bwMode="auto">
          <a:xfrm>
            <a:off x="1619136" y="2725425"/>
            <a:ext cx="8896464" cy="169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461147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A trade-off between lens radial distortion term and computed surface form can lead to “doming”</a:t>
            </a:r>
          </a:p>
        </p:txBody>
      </p:sp>
    </p:spTree>
    <p:extLst>
      <p:ext uri="{BB962C8B-B14F-4D97-AF65-F5344CB8AC3E}">
        <p14:creationId xmlns:p14="http://schemas.microsoft.com/office/powerpoint/2010/main" val="19727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8"/>
          <a:stretch/>
        </p:blipFill>
        <p:spPr bwMode="auto">
          <a:xfrm>
            <a:off x="7250152" y="4379522"/>
            <a:ext cx="3225446" cy="185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18"/>
          <a:stretch/>
        </p:blipFill>
        <p:spPr bwMode="auto">
          <a:xfrm>
            <a:off x="1905000" y="533401"/>
            <a:ext cx="8631256" cy="50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31694" y="152401"/>
            <a:ext cx="87839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Camera lens distortions</a:t>
            </a:r>
            <a:endParaRPr lang="en-GB" sz="2400" b="1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600200" y="6248401"/>
            <a:ext cx="929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James &amp; Robson (2014),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Mitigating systematic error in topographic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models derived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from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UAV and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ground-based image </a:t>
            </a:r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networks, </a:t>
            </a:r>
            <a:r>
              <a:rPr lang="en-GB" sz="1600" i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Earth Surface Processes and Landforms</a:t>
            </a:r>
            <a:endParaRPr lang="en-GB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12503" r="59738" b="11517"/>
          <a:stretch/>
        </p:blipFill>
        <p:spPr bwMode="auto">
          <a:xfrm>
            <a:off x="5029200" y="4608124"/>
            <a:ext cx="225706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5" b="31169"/>
          <a:stretch/>
        </p:blipFill>
        <p:spPr bwMode="auto">
          <a:xfrm>
            <a:off x="1619134" y="1026723"/>
            <a:ext cx="8896466" cy="171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37" b="1255"/>
          <a:stretch/>
        </p:blipFill>
        <p:spPr bwMode="auto">
          <a:xfrm>
            <a:off x="1619136" y="2725425"/>
            <a:ext cx="8896464" cy="169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00200" y="45720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Doming can be mitigated by incorporating a few oblique camera angles (in red)</a:t>
            </a:r>
          </a:p>
        </p:txBody>
      </p:sp>
    </p:spTree>
    <p:extLst>
      <p:ext uri="{BB962C8B-B14F-4D97-AF65-F5344CB8AC3E}">
        <p14:creationId xmlns:p14="http://schemas.microsoft.com/office/powerpoint/2010/main" val="42318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8"/>
          <a:stretch/>
        </p:blipFill>
        <p:spPr bwMode="auto">
          <a:xfrm>
            <a:off x="7250152" y="4379522"/>
            <a:ext cx="3225446" cy="185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31694" y="152401"/>
            <a:ext cx="87839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Camera lens distortions</a:t>
            </a:r>
            <a:endParaRPr lang="en-GB" sz="2400" b="1" dirty="0">
              <a:solidFill>
                <a:prstClr val="black"/>
              </a:solidFill>
              <a:latin typeface="Cambria" panose="02040503050406030204" pitchFamily="18" charset="0"/>
              <a:cs typeface="Arial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12503" r="59738" b="11517"/>
          <a:stretch/>
        </p:blipFill>
        <p:spPr bwMode="auto">
          <a:xfrm>
            <a:off x="5029200" y="4608124"/>
            <a:ext cx="225706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45720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Doming can be mitigated by incorporating a few oblique camera angles (in red)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812433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Doming can be mitigated by calibrating the camera parameters by photographing a calibration target</a:t>
            </a:r>
          </a:p>
        </p:txBody>
      </p:sp>
      <p:pic>
        <p:nvPicPr>
          <p:cNvPr id="11" name="Picture 8" descr="https://encrypted-tbn3.gstatic.com/images?q=tbn:ANd9GcTjvPXoty-g5pb9L3urIOhzr6hpbncPmB2b_Vq2sHVvZgWqir4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3" y="685801"/>
            <a:ext cx="2404256" cy="18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.ytimg.com/vi/jxUNwOaz_TU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7"/>
          <a:stretch/>
        </p:blipFill>
        <p:spPr bwMode="auto">
          <a:xfrm>
            <a:off x="7596692" y="685801"/>
            <a:ext cx="2254881" cy="18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0200" y="2895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Doming can be mitigated by </a:t>
            </a:r>
            <a:r>
              <a:rPr lang="en-US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g</a:t>
            </a:r>
            <a:r>
              <a:rPr lang="en-US" dirty="0" err="1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eoreferencing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  <a:cs typeface="Arial" charset="0"/>
              </a:rPr>
              <a:t> using ground control points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3"/>
          <a:stretch/>
        </p:blipFill>
        <p:spPr bwMode="auto">
          <a:xfrm>
            <a:off x="4953000" y="2613693"/>
            <a:ext cx="3828248" cy="176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0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-1"/>
            <a:ext cx="5624287" cy="6833301"/>
          </a:xfrm>
          <a:prstGeom prst="rect">
            <a:avLst/>
          </a:prstGeom>
        </p:spPr>
      </p:pic>
      <p:pic>
        <p:nvPicPr>
          <p:cNvPr id="1026" name="Picture 2" descr="DJI Mavic 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6400" y="609600"/>
            <a:ext cx="3598306" cy="55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I Inspi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338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1" y="6010452"/>
            <a:ext cx="819159" cy="802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152400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charset="0"/>
                <a:cs typeface="Arial" charset="0"/>
              </a:rPr>
              <a:t>Spring 2019 “fly off”—Earth Fissures in Apache Junction, AZ with Alan Deino and David Feary (+others)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6252" y="224319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DJI Mavic Pro (Deino)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283464"/>
            <a:ext cx="3200400" cy="66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DJI Inspire 2 + </a:t>
            </a:r>
            <a:r>
              <a:rPr lang="en-US" i="1" dirty="0" err="1">
                <a:solidFill>
                  <a:prstClr val="black"/>
                </a:solidFill>
                <a:latin typeface="Arial" charset="0"/>
                <a:cs typeface="Arial" charset="0"/>
              </a:rPr>
              <a:t>ZenMuse</a:t>
            </a:r>
            <a:r>
              <a:rPr 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 camera (Feary)</a:t>
            </a:r>
          </a:p>
        </p:txBody>
      </p:sp>
    </p:spTree>
    <p:extLst>
      <p:ext uri="{BB962C8B-B14F-4D97-AF65-F5344CB8AC3E}">
        <p14:creationId xmlns:p14="http://schemas.microsoft.com/office/powerpoint/2010/main" val="11464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6" y="0"/>
            <a:ext cx="4657759" cy="290514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" y="2905146"/>
            <a:ext cx="7804352" cy="395285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25" y="245641"/>
            <a:ext cx="6098642" cy="2763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3315" y="46730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Mavic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9413" y="242575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Inspire + </a:t>
            </a:r>
            <a:r>
              <a:rPr lang="en-US" dirty="0" err="1">
                <a:solidFill>
                  <a:prstClr val="black"/>
                </a:solidFill>
                <a:latin typeface="Arial" charset="0"/>
                <a:cs typeface="Arial" charset="0"/>
              </a:rPr>
              <a:t>ZenMuse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1" y="-32266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DEM Comparison: No GCPs, only on board GPS</a:t>
            </a:r>
          </a:p>
        </p:txBody>
      </p:sp>
    </p:spTree>
    <p:extLst>
      <p:ext uri="{BB962C8B-B14F-4D97-AF65-F5344CB8AC3E}">
        <p14:creationId xmlns:p14="http://schemas.microsoft.com/office/powerpoint/2010/main" val="25805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ce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508" y="857250"/>
            <a:ext cx="10668000" cy="600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19216"/>
            <a:ext cx="5439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Notice the magnitude and sign of the “doming”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1" y="67258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Grey surface is the Mavic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4068" y="672584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Blue surface is the Inspire + </a:t>
            </a:r>
            <a:r>
              <a:rPr lang="en-US" dirty="0" err="1">
                <a:solidFill>
                  <a:prstClr val="black"/>
                </a:solidFill>
                <a:latin typeface="Arial" charset="0"/>
                <a:cs typeface="Arial" charset="0"/>
              </a:rPr>
              <a:t>ZenMuse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255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 Arrowsmith</dc:creator>
  <cp:lastModifiedBy>Ramon Arrowsmith</cp:lastModifiedBy>
  <cp:revision>2</cp:revision>
  <dcterms:created xsi:type="dcterms:W3CDTF">2019-09-30T01:58:58Z</dcterms:created>
  <dcterms:modified xsi:type="dcterms:W3CDTF">2019-09-30T02:02:55Z</dcterms:modified>
</cp:coreProperties>
</file>